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18"/>
  </p:normalViewPr>
  <p:slideViewPr>
    <p:cSldViewPr snapToGrid="0">
      <p:cViewPr varScale="1">
        <p:scale>
          <a:sx n="112" d="100"/>
          <a:sy n="112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11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326" name="Google Shape;326;p11:notes"/>
          <p:cNvSpPr txBox="1">
            <a:spLocks noGrp="1"/>
          </p:cNvSpPr>
          <p:nvPr>
            <p:ph type="sldNum" idx="12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AE20B-EBB3-094D-DB4C-C2D61D613A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5" name="Title 14">
            <a:extLst>
              <a:ext uri="{FF2B5EF4-FFF2-40B4-BE49-F238E27FC236}">
                <a16:creationId xmlns:a16="http://schemas.microsoft.com/office/drawing/2014/main" id="{B78DCB74-D75C-A010-7A21-F2ABB54BD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5998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1"/>
          <p:cNvSpPr txBox="1"/>
          <p:nvPr/>
        </p:nvSpPr>
        <p:spPr>
          <a:xfrm>
            <a:off x="1524000" y="1803118"/>
            <a:ext cx="18378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3500"/>
            </a:pPr>
            <a:r>
              <a:rPr lang="en-US" sz="1200" b="1" i="1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APS Strategic Priorities &amp; Initiatives</a:t>
            </a:r>
            <a:endParaRPr sz="200" b="1" i="1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1"/>
          <p:cNvSpPr/>
          <p:nvPr/>
        </p:nvSpPr>
        <p:spPr>
          <a:xfrm>
            <a:off x="6183349" y="2327269"/>
            <a:ext cx="4003500" cy="707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1A.</a:t>
            </a:r>
            <a:r>
              <a:rPr lang="en-US" sz="1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Implementation of an intervention block to reduce gaps in learning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1B.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Employ a literacy block with phonics for grades k-2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1C.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Create PLC planning time for teachers to internalize standards and plan for instruction</a:t>
            </a:r>
            <a:endParaRPr sz="1000" b="1" u="sng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1"/>
          <p:cNvSpPr/>
          <p:nvPr/>
        </p:nvSpPr>
        <p:spPr>
          <a:xfrm>
            <a:off x="6183344" y="3616050"/>
            <a:ext cx="4003500" cy="780300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TBD: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Create an attendance team to monitor and address attendance concerns, Create a Care Team to address student needs 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TBD: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Utilize SLC practices and restorative justice with the Counselor to reduce suspensions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11"/>
          <p:cNvSpPr/>
          <p:nvPr/>
        </p:nvSpPr>
        <p:spPr>
          <a:xfrm>
            <a:off x="6183344" y="4703743"/>
            <a:ext cx="4003500" cy="708000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TBD: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Monthly IB training for staff, Professional development individualized around teacher needs in reading and math, training for phonics program (</a:t>
            </a:r>
            <a:r>
              <a:rPr lang="en-US" sz="1000" dirty="0" err="1">
                <a:latin typeface="Calibri"/>
                <a:ea typeface="Calibri"/>
                <a:cs typeface="Calibri"/>
                <a:sym typeface="Calibri"/>
              </a:rPr>
              <a:t>Fundations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>
              <a:buClr>
                <a:srgbClr val="000000"/>
              </a:buClr>
              <a:buSzPts val="1000"/>
            </a:pPr>
            <a:r>
              <a:rPr lang="en-US" sz="100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Ongoing PD for SEL, restorative practices, and trauma 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11"/>
          <p:cNvSpPr/>
          <p:nvPr/>
        </p:nvSpPr>
        <p:spPr>
          <a:xfrm>
            <a:off x="6174467" y="5716832"/>
            <a:ext cx="4003500" cy="7080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TBD: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Conduct data meetings in PLC, with parents and students. Students will also have goal setting meetings with teachers</a:t>
            </a:r>
          </a:p>
          <a:p>
            <a:pPr>
              <a:buClr>
                <a:srgbClr val="000000"/>
              </a:buClr>
              <a:buSzPts val="1000"/>
            </a:pPr>
            <a:r>
              <a:rPr lang="en-US" sz="100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--Increase Parent Liaison and Social Worker positions to full time to support the needs of students and parents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11"/>
          <p:cNvSpPr txBox="1"/>
          <p:nvPr/>
        </p:nvSpPr>
        <p:spPr>
          <a:xfrm>
            <a:off x="4450620" y="135804"/>
            <a:ext cx="251626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>
              <a:buClr>
                <a:srgbClr val="000000"/>
              </a:buClr>
              <a:buSzPts val="3500"/>
            </a:pPr>
            <a:r>
              <a:rPr lang="en-US" b="1" dirty="0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West Manor IB World School</a:t>
            </a:r>
            <a:endParaRPr sz="200" dirty="0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11"/>
          <p:cNvSpPr txBox="1"/>
          <p:nvPr/>
        </p:nvSpPr>
        <p:spPr>
          <a:xfrm>
            <a:off x="1577000" y="300876"/>
            <a:ext cx="1837698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3500"/>
            </a:pPr>
            <a:r>
              <a:rPr lang="en-US" sz="1200" b="1" i="1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SMART Goals</a:t>
            </a:r>
            <a:endParaRPr sz="200" b="1" i="1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11"/>
          <p:cNvSpPr txBox="1"/>
          <p:nvPr/>
        </p:nvSpPr>
        <p:spPr>
          <a:xfrm>
            <a:off x="6096003" y="1779539"/>
            <a:ext cx="183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3500"/>
            </a:pPr>
            <a:r>
              <a:rPr lang="en-US" sz="1200" b="1" i="1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School Strategies</a:t>
            </a:r>
            <a:endParaRPr sz="200" b="1" i="1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11"/>
          <p:cNvSpPr/>
          <p:nvPr/>
        </p:nvSpPr>
        <p:spPr>
          <a:xfrm>
            <a:off x="1656116" y="669034"/>
            <a:ext cx="2418900" cy="105770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123809"/>
              </a:lnSpc>
              <a:buClr>
                <a:srgbClr val="000000"/>
              </a:buClr>
              <a:buSzPts val="1050"/>
            </a:pPr>
            <a:r>
              <a:rPr lang="en-US" sz="1200" b="1" dirty="0">
                <a:latin typeface="Arial"/>
                <a:ea typeface="Arial"/>
                <a:cs typeface="Arial"/>
                <a:sym typeface="Arial"/>
              </a:rPr>
              <a:t>Increase the </a:t>
            </a:r>
            <a:r>
              <a:rPr lang="en-US" sz="1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% of </a:t>
            </a:r>
            <a:r>
              <a:rPr lang="en-US" sz="1200" b="1" dirty="0">
                <a:latin typeface="Arial"/>
                <a:ea typeface="Arial"/>
                <a:cs typeface="Arial"/>
                <a:sym typeface="Arial"/>
              </a:rPr>
              <a:t>grades 3-5 </a:t>
            </a:r>
            <a:r>
              <a:rPr lang="en-US" sz="1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students </a:t>
            </a:r>
            <a:r>
              <a:rPr lang="en-US" sz="1200" b="1" dirty="0">
                <a:latin typeface="Arial"/>
                <a:ea typeface="Arial"/>
                <a:cs typeface="Arial"/>
                <a:sym typeface="Arial"/>
              </a:rPr>
              <a:t>scoring proficient or above on Milestones/ MAP  in </a:t>
            </a:r>
            <a:r>
              <a:rPr lang="en-US" sz="1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reading by 3% </a:t>
            </a:r>
          </a:p>
        </p:txBody>
      </p:sp>
      <p:sp>
        <p:nvSpPr>
          <p:cNvPr id="337" name="Google Shape;337;p11"/>
          <p:cNvSpPr/>
          <p:nvPr/>
        </p:nvSpPr>
        <p:spPr>
          <a:xfrm>
            <a:off x="4172888" y="656059"/>
            <a:ext cx="2287097" cy="106849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123809"/>
              </a:lnSpc>
              <a:buClr>
                <a:srgbClr val="000000"/>
              </a:buClr>
              <a:buSzPts val="1050"/>
            </a:pPr>
            <a:r>
              <a:rPr lang="en-US" sz="1200" b="1" dirty="0">
                <a:latin typeface="Arial"/>
                <a:ea typeface="Arial"/>
                <a:cs typeface="Arial"/>
                <a:sym typeface="Arial"/>
              </a:rPr>
              <a:t>Increase the % of grades 3-5 students scoring proficient or above on Milestones/MAP  in math by 3%</a:t>
            </a:r>
            <a:endParaRPr lang="en-US" sz="12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1"/>
          <p:cNvSpPr/>
          <p:nvPr/>
        </p:nvSpPr>
        <p:spPr>
          <a:xfrm>
            <a:off x="6735193" y="656058"/>
            <a:ext cx="2155622" cy="100591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050"/>
            </a:pPr>
            <a:r>
              <a:rPr lang="en-US" sz="1200" b="1" dirty="0"/>
              <a:t>Increase the percentage of students with 10 or less absences by 3%</a:t>
            </a:r>
            <a:endParaRPr lang="en-US" dirty="0"/>
          </a:p>
        </p:txBody>
      </p:sp>
      <p:sp>
        <p:nvSpPr>
          <p:cNvPr id="339" name="Google Shape;339;p11"/>
          <p:cNvSpPr txBox="1">
            <a:spLocks noGrp="1"/>
          </p:cNvSpPr>
          <p:nvPr>
            <p:ph type="sldNum" idx="12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r">
              <a:buClr>
                <a:srgbClr val="000000"/>
              </a:buClr>
              <a:buSzPts val="1200"/>
            </a:pPr>
            <a:fld id="{00000000-1234-1234-1234-123412341234}" type="slidenum">
              <a:rPr lang="en-US" smtClean="0"/>
              <a:pPr algn="r">
                <a:buClr>
                  <a:srgbClr val="000000"/>
                </a:buClr>
                <a:buSzPts val="1200"/>
              </a:pPr>
              <a:t>1</a:t>
            </a:fld>
            <a:endParaRPr sz="10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41" name="Google Shape;341;p11"/>
          <p:cNvSpPr txBox="1"/>
          <p:nvPr/>
        </p:nvSpPr>
        <p:spPr>
          <a:xfrm>
            <a:off x="3526923" y="1808080"/>
            <a:ext cx="183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3500"/>
            </a:pPr>
            <a:r>
              <a:rPr lang="en-US" sz="1200" b="1" i="1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School Strategic Priorities</a:t>
            </a:r>
            <a:endParaRPr sz="200" b="1" i="1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11"/>
          <p:cNvSpPr/>
          <p:nvPr/>
        </p:nvSpPr>
        <p:spPr>
          <a:xfrm>
            <a:off x="3496461" y="2477394"/>
            <a:ext cx="2418900" cy="10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latin typeface="Calibri"/>
                <a:ea typeface="Calibri"/>
                <a:cs typeface="Calibri"/>
                <a:sym typeface="Calibri"/>
              </a:rPr>
              <a:t>Increase student phonic awareness and create early readers</a:t>
            </a:r>
          </a:p>
          <a:p>
            <a:pPr marL="228600" indent="-228600">
              <a:spcBef>
                <a:spcPts val="600"/>
              </a:spcBef>
              <a:buClr>
                <a:srgbClr val="000000"/>
              </a:buClr>
              <a:buSzPts val="1000"/>
              <a:buFont typeface="Calibri"/>
              <a:buAutoNum type="arabicPeriod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Increase student knowledge in numbers and operations domain</a:t>
            </a:r>
          </a:p>
          <a:p>
            <a:pPr marL="228600" indent="-228600">
              <a:spcBef>
                <a:spcPts val="600"/>
              </a:spcBef>
              <a:buClr>
                <a:srgbClr val="000000"/>
              </a:buClr>
              <a:buSzPts val="1000"/>
              <a:buFont typeface="Calibri"/>
              <a:buAutoNum type="arabicPeriod"/>
            </a:pPr>
            <a:r>
              <a:rPr lang="en-US" sz="1000" b="1" dirty="0">
                <a:latin typeface="Calibri"/>
                <a:ea typeface="Calibri"/>
                <a:cs typeface="Calibri"/>
                <a:sym typeface="Calibri"/>
              </a:rPr>
              <a:t>Increase student multiplication skills </a:t>
            </a: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11"/>
          <p:cNvSpPr/>
          <p:nvPr/>
        </p:nvSpPr>
        <p:spPr>
          <a:xfrm>
            <a:off x="3496398" y="3628672"/>
            <a:ext cx="2418900" cy="938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indent="-228600">
              <a:spcBef>
                <a:spcPts val="600"/>
              </a:spcBef>
              <a:buClr>
                <a:srgbClr val="000000"/>
              </a:buClr>
              <a:buSzPts val="1000"/>
              <a:buFont typeface="Calibri"/>
              <a:buAutoNum type="arabicPeriod" startAt="4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Increase student attendance and decrease suspension rate </a:t>
            </a: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11"/>
          <p:cNvSpPr/>
          <p:nvPr/>
        </p:nvSpPr>
        <p:spPr>
          <a:xfrm>
            <a:off x="3491022" y="4728544"/>
            <a:ext cx="2418900" cy="1246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indent="-228600">
              <a:buClr>
                <a:srgbClr val="000000"/>
              </a:buClr>
              <a:buSzPts val="1000"/>
              <a:buFont typeface="Calibri"/>
              <a:buAutoNum type="arabicPeriod" startAt="6"/>
            </a:pPr>
            <a:r>
              <a:rPr lang="en-US" sz="1000" b="1" dirty="0">
                <a:latin typeface="Calibri"/>
                <a:ea typeface="Calibri"/>
                <a:cs typeface="Calibri"/>
                <a:sym typeface="Calibri"/>
              </a:rPr>
              <a:t>Increasing Teacher knowledge of Standards</a:t>
            </a: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indent="-228600">
              <a:spcBef>
                <a:spcPts val="600"/>
              </a:spcBef>
              <a:buClr>
                <a:srgbClr val="000000"/>
              </a:buClr>
              <a:buSzPts val="1000"/>
              <a:buFont typeface="Calibri"/>
              <a:buAutoNum type="arabicPeriod" startAt="6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Increase Teacher knowledge of IB Program</a:t>
            </a: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indent="-165100">
              <a:spcBef>
                <a:spcPts val="600"/>
              </a:spcBef>
              <a:buClr>
                <a:srgbClr val="000000"/>
              </a:buClr>
              <a:buSzPts val="1000"/>
            </a:pP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indent="-165100">
              <a:spcBef>
                <a:spcPts val="600"/>
              </a:spcBef>
              <a:buClr>
                <a:srgbClr val="000000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11"/>
          <p:cNvSpPr txBox="1"/>
          <p:nvPr/>
        </p:nvSpPr>
        <p:spPr>
          <a:xfrm>
            <a:off x="1516899" y="119894"/>
            <a:ext cx="1837698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3500"/>
            </a:pPr>
            <a:r>
              <a:rPr lang="en-US" sz="1200" b="1" i="1" dirty="0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Mission</a:t>
            </a:r>
            <a:endParaRPr lang="en-US" sz="200" b="1" i="1" dirty="0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11"/>
          <p:cNvSpPr txBox="1"/>
          <p:nvPr/>
        </p:nvSpPr>
        <p:spPr>
          <a:xfrm>
            <a:off x="7741381" y="204255"/>
            <a:ext cx="1837698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3500"/>
            </a:pPr>
            <a:r>
              <a:rPr lang="en-US" sz="1200" b="1" i="1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Vision</a:t>
            </a:r>
            <a:endParaRPr sz="200" b="1" i="1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11"/>
          <p:cNvSpPr/>
          <p:nvPr/>
        </p:nvSpPr>
        <p:spPr>
          <a:xfrm>
            <a:off x="1577000" y="2401200"/>
            <a:ext cx="1837800" cy="938700"/>
          </a:xfrm>
          <a:prstGeom prst="rect">
            <a:avLst/>
          </a:prstGeom>
          <a:solidFill>
            <a:srgbClr val="6A6A6A"/>
          </a:solidFill>
          <a:ln w="508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rgbClr val="000000"/>
              </a:buClr>
              <a:buSzPts val="1100"/>
            </a:pPr>
            <a:r>
              <a:rPr lang="en-US" sz="11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Fostering Academic Excellence for All</a:t>
            </a:r>
            <a:endParaRPr sz="11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rgbClr val="000000"/>
              </a:buClr>
              <a:buSzPts val="9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rgbClr val="000000"/>
              </a:buClr>
              <a:buSzPts val="9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Curriculum &amp; Instruction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chemeClr val="lt1"/>
              </a:buClr>
              <a:buSzPts val="40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Signature Program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11"/>
          <p:cNvSpPr/>
          <p:nvPr/>
        </p:nvSpPr>
        <p:spPr>
          <a:xfrm>
            <a:off x="1577000" y="3616050"/>
            <a:ext cx="1837800" cy="780300"/>
          </a:xfrm>
          <a:prstGeom prst="rect">
            <a:avLst/>
          </a:prstGeom>
          <a:solidFill>
            <a:srgbClr val="006FA9"/>
          </a:solidFill>
          <a:ln w="508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 Culture of Student Support</a:t>
            </a:r>
            <a:endParaRPr sz="11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rgbClr val="000000"/>
              </a:buClr>
              <a:buSzPts val="9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Whole Child &amp; Intervention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rgbClr val="000000"/>
              </a:buClr>
              <a:buSzPts val="9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Personalized Learning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11"/>
          <p:cNvSpPr/>
          <p:nvPr/>
        </p:nvSpPr>
        <p:spPr>
          <a:xfrm>
            <a:off x="1577013" y="4643575"/>
            <a:ext cx="1837800" cy="780300"/>
          </a:xfrm>
          <a:prstGeom prst="rect">
            <a:avLst/>
          </a:prstGeom>
          <a:solidFill>
            <a:srgbClr val="DF6A35"/>
          </a:solidFill>
          <a:ln w="508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Equipping &amp; Empowering Leaders &amp; Staff</a:t>
            </a: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46" algn="ctr">
              <a:buClr>
                <a:schemeClr val="dk1"/>
              </a:buClr>
              <a:buSzPts val="9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Strategic Staff Support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46" algn="ctr">
              <a:buClr>
                <a:schemeClr val="dk1"/>
              </a:buClr>
              <a:buSzPts val="9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Equitable Resource Allocation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11"/>
          <p:cNvSpPr/>
          <p:nvPr/>
        </p:nvSpPr>
        <p:spPr>
          <a:xfrm>
            <a:off x="1577013" y="5680663"/>
            <a:ext cx="1837800" cy="780300"/>
          </a:xfrm>
          <a:prstGeom prst="rect">
            <a:avLst/>
          </a:prstGeom>
          <a:solidFill>
            <a:srgbClr val="BF9000"/>
          </a:solidFill>
          <a:ln w="508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Creating a System of School Support</a:t>
            </a:r>
            <a:endParaRPr sz="12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46" algn="ctr"/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Collective Action, Engagement &amp; Empowerment</a:t>
            </a:r>
            <a:endParaRPr lang="en-US" sz="9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11"/>
          <p:cNvSpPr/>
          <p:nvPr/>
        </p:nvSpPr>
        <p:spPr>
          <a:xfrm>
            <a:off x="3506997" y="5828424"/>
            <a:ext cx="2418900" cy="1246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indent="-228600">
              <a:buClr>
                <a:srgbClr val="000000"/>
              </a:buClr>
              <a:buSzPts val="1000"/>
              <a:buFont typeface="Calibri"/>
              <a:buAutoNum type="arabicPeriod" startAt="8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Improve stakeholder knowledge of school data and how to assist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indent="-228600">
              <a:spcBef>
                <a:spcPts val="600"/>
              </a:spcBef>
              <a:buClr>
                <a:srgbClr val="000000"/>
              </a:buClr>
              <a:buSzPts val="1000"/>
              <a:buFont typeface="Calibri"/>
              <a:buAutoNum type="arabicPeriod" startAt="8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Provide support to students and stakeholders in need</a:t>
            </a: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indent="-165100">
              <a:spcBef>
                <a:spcPts val="600"/>
              </a:spcBef>
              <a:buClr>
                <a:srgbClr val="000000"/>
              </a:buClr>
              <a:buSzPts val="1000"/>
            </a:pP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indent="-165100">
              <a:spcBef>
                <a:spcPts val="600"/>
              </a:spcBef>
              <a:buClr>
                <a:srgbClr val="000000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343;p11">
            <a:extLst>
              <a:ext uri="{FF2B5EF4-FFF2-40B4-BE49-F238E27FC236}">
                <a16:creationId xmlns:a16="http://schemas.microsoft.com/office/drawing/2014/main" id="{B0CD03E8-32BA-4663-9300-879DF6A5004B}"/>
              </a:ext>
            </a:extLst>
          </p:cNvPr>
          <p:cNvSpPr/>
          <p:nvPr/>
        </p:nvSpPr>
        <p:spPr>
          <a:xfrm>
            <a:off x="3491022" y="2357219"/>
            <a:ext cx="241890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endParaRPr lang="en-US" sz="1000" b="1" dirty="0"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3.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S 4">
      <a:dk1>
        <a:sysClr val="windowText" lastClr="000000"/>
      </a:dk1>
      <a:lt1>
        <a:sysClr val="window" lastClr="FFFFFF"/>
      </a:lt1>
      <a:dk2>
        <a:srgbClr val="0083A9"/>
      </a:dk2>
      <a:lt2>
        <a:srgbClr val="E7E6E6"/>
      </a:lt2>
      <a:accent1>
        <a:srgbClr val="F3CF45"/>
      </a:accent1>
      <a:accent2>
        <a:srgbClr val="D47B22"/>
      </a:accent2>
      <a:accent3>
        <a:srgbClr val="0083A9"/>
      </a:accent3>
      <a:accent4>
        <a:srgbClr val="A92A91"/>
      </a:accent4>
      <a:accent5>
        <a:srgbClr val="595B5D"/>
      </a:accent5>
      <a:accent6>
        <a:srgbClr val="159839"/>
      </a:accent6>
      <a:hlink>
        <a:srgbClr val="D47B22"/>
      </a:hlink>
      <a:folHlink>
        <a:srgbClr val="159839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88E750FB87F439BAD6BE3B18C0B0C" ma:contentTypeVersion="16" ma:contentTypeDescription="Create a new document." ma:contentTypeScope="" ma:versionID="e9ac72388ecc15a5401bef62bf5ea167">
  <xsd:schema xmlns:xsd="http://www.w3.org/2001/XMLSchema" xmlns:xs="http://www.w3.org/2001/XMLSchema" xmlns:p="http://schemas.microsoft.com/office/2006/metadata/properties" xmlns:ns2="d37e30bb-5f32-4411-a640-0b4044b692bf" xmlns:ns3="ffb952a0-74d9-4848-89d6-000c4b1b707a" targetNamespace="http://schemas.microsoft.com/office/2006/metadata/properties" ma:root="true" ma:fieldsID="cad030c8869138e81215bf80749ff2c0" ns2:_="" ns3:_="">
    <xsd:import namespace="d37e30bb-5f32-4411-a640-0b4044b692bf"/>
    <xsd:import namespace="ffb952a0-74d9-4848-89d6-000c4b1b70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e30bb-5f32-4411-a640-0b4044b69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67761e9-a222-483c-a923-fec0f75753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952a0-74d9-4848-89d6-000c4b1b70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84ace9-6060-48e0-9721-f33996d2e2e3}" ma:internalName="TaxCatchAll" ma:showField="CatchAllData" ma:web="ffb952a0-74d9-4848-89d6-000c4b1b70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b952a0-74d9-4848-89d6-000c4b1b707a" xsi:nil="true"/>
    <MediaServiceKeyPoints xmlns="d37e30bb-5f32-4411-a640-0b4044b692bf" xsi:nil="true"/>
    <lcf76f155ced4ddcb4097134ff3c332f xmlns="d37e30bb-5f32-4411-a640-0b4044b692bf">
      <Terms xmlns="http://schemas.microsoft.com/office/infopath/2007/PartnerControls"/>
    </lcf76f155ced4ddcb4097134ff3c332f>
    <SharedWithUsers xmlns="ffb952a0-74d9-4848-89d6-000c4b1b707a">
      <UserInfo>
        <DisplayName>Gipson, Chaundra</DisplayName>
        <AccountId>16</AccountId>
        <AccountType/>
      </UserInfo>
      <UserInfo>
        <DisplayName>Jacobi, Diane</DisplayName>
        <AccountId>12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6679B9-CD89-47DA-A3EC-E45EF17361D9}">
  <ds:schemaRefs>
    <ds:schemaRef ds:uri="d37e30bb-5f32-4411-a640-0b4044b692bf"/>
    <ds:schemaRef ds:uri="ffb952a0-74d9-4848-89d6-000c4b1b707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D5BAB77-79E1-4739-AA51-10C9079186D6}">
  <ds:schemaRefs>
    <ds:schemaRef ds:uri="d37e30bb-5f32-4411-a640-0b4044b692bf"/>
    <ds:schemaRef ds:uri="ffb952a0-74d9-4848-89d6-000c4b1b707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417</TotalTime>
  <Words>336</Words>
  <Application>Microsoft Office PowerPoint</Application>
  <PresentationFormat>Widescreen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Tenorite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Jacobi, Diane</dc:creator>
  <cp:lastModifiedBy>Lawrence, Reginald</cp:lastModifiedBy>
  <cp:revision>6</cp:revision>
  <dcterms:created xsi:type="dcterms:W3CDTF">2022-10-04T15:06:30Z</dcterms:created>
  <dcterms:modified xsi:type="dcterms:W3CDTF">2023-01-17T15:56:44Z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  <property fmtid="{D5CDD505-2E9C-101B-9397-08002B2CF9AE}" pid="3" name="MediaServiceImageTags">
    <vt:lpwstr/>
  </property>
</Properties>
</file>